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7" r:id="rId2"/>
    <p:sldId id="307" r:id="rId3"/>
    <p:sldId id="293" r:id="rId4"/>
    <p:sldId id="309" r:id="rId5"/>
    <p:sldId id="305" r:id="rId6"/>
    <p:sldId id="298" r:id="rId7"/>
    <p:sldId id="271" r:id="rId8"/>
    <p:sldId id="296" r:id="rId9"/>
    <p:sldId id="303" r:id="rId10"/>
    <p:sldId id="299" r:id="rId11"/>
    <p:sldId id="302" r:id="rId12"/>
    <p:sldId id="306" r:id="rId13"/>
    <p:sldId id="310" r:id="rId14"/>
  </p:sldIdLst>
  <p:sldSz cx="9144000" cy="5715000" type="screen16x1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DDF9FF"/>
    <a:srgbClr val="BDEFFF"/>
    <a:srgbClr val="E9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88" autoAdjust="0"/>
    <p:restoredTop sz="90206" autoAdjust="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AD10C-C6DF-4373-AD29-64A2E958F973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AAAFC-9A47-426D-A056-BCD06B534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02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0688" y="744538"/>
            <a:ext cx="59563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E2B05-77A8-4020-ADAA-101CE11A333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653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AAAFC-9A47-426D-A056-BCD06B534CE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32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0688" y="744538"/>
            <a:ext cx="59563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AAAFC-9A47-426D-A056-BCD06B534CE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114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AAAFC-9A47-426D-A056-BCD06B534CE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351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222433"/>
            <a:ext cx="9144000" cy="249256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22243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210259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333500"/>
            <a:ext cx="9144000" cy="42545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4210455"/>
            <a:ext cx="5637010" cy="73509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42F5-96A1-421C-924E-87FD1368C106}" type="datetime1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2610243"/>
            <a:ext cx="7175351" cy="1494306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599"/>
            <a:ext cx="6400800" cy="2895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0B1E3-0421-4A66-8042-AB915EC65A21}" type="datetime1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13765"/>
            <a:ext cx="2057400" cy="436528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609599"/>
            <a:ext cx="4829287" cy="407894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6DD4-9EB0-410F-8CF9-218633106C80}" type="datetime1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42B-1E99-45B6-A59C-7A2281CFEE6A}" type="datetime1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609600"/>
            <a:ext cx="6400800" cy="2895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222433"/>
            <a:ext cx="9144000" cy="249256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22243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210259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333500"/>
            <a:ext cx="9144000" cy="42545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810540"/>
            <a:ext cx="5966666" cy="201945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839593"/>
            <a:ext cx="5970494" cy="69621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5F62-D254-4C2A-8385-5E255C03BD6A}" type="datetime1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CFB0-644A-4B6F-915B-C99D3F0709A7}" type="datetime1">
              <a:rPr lang="ru-RU" smtClean="0"/>
              <a:t>09.04.2025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609599"/>
            <a:ext cx="3346704" cy="2895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609600"/>
            <a:ext cx="3346704" cy="2895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609600"/>
            <a:ext cx="3346704" cy="53313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166939"/>
            <a:ext cx="3346704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609600"/>
            <a:ext cx="3346704" cy="53313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165860"/>
            <a:ext cx="3346704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5BE2-B239-4AF2-A1E6-94C5B71133C8}" type="datetime1">
              <a:rPr lang="ru-RU" smtClean="0"/>
              <a:t>09.04.2025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A6BF2-6B4B-4F2D-B10E-BFCFC69FF2AD}" type="datetime1">
              <a:rPr lang="ru-RU" smtClean="0"/>
              <a:t>09.04.2025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6C900-8C6B-4987-84E9-60E82A325FA7}" type="datetime1">
              <a:rPr lang="ru-RU" smtClean="0"/>
              <a:t>09.04.2025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1841500"/>
            <a:ext cx="3636085" cy="1048744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7" y="609600"/>
            <a:ext cx="4017085" cy="4078942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914835"/>
            <a:ext cx="3388660" cy="17829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9A47-BF44-4432-8191-0DABD5F93295}" type="datetime1">
              <a:rPr lang="ru-RU" smtClean="0"/>
              <a:t>09.04.2025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222433"/>
            <a:ext cx="9144000" cy="249256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22243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210259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333500"/>
            <a:ext cx="9144000" cy="42545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952500"/>
            <a:ext cx="4114800" cy="26065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842071"/>
            <a:ext cx="3694114" cy="180251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EB3E-9056-479D-88AB-796733834C43}" type="datetime1">
              <a:rPr lang="ru-RU" smtClean="0"/>
              <a:t>09.04.2025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720351"/>
            <a:ext cx="6383538" cy="9525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254500"/>
            <a:ext cx="9144000" cy="14605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425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140253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333500"/>
            <a:ext cx="9144000" cy="42545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643473"/>
            <a:ext cx="6512511" cy="9525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610217"/>
            <a:ext cx="6400800" cy="2895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5143500"/>
            <a:ext cx="2514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341AC-D551-4443-92D9-0CA9E3DB1F17}" type="datetime1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143500"/>
            <a:ext cx="335280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5143500"/>
            <a:ext cx="18288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9B3E4E-E2A2-4363-9066-479DE67C78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10" Type="http://schemas.openxmlformats.org/officeDocument/2006/relationships/image" Target="../media/image22.png"/><Relationship Id="rId4" Type="http://schemas.openxmlformats.org/officeDocument/2006/relationships/image" Target="../media/image2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2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0988" r="20988"/>
          <a:stretch/>
        </p:blipFill>
        <p:spPr bwMode="auto">
          <a:xfrm>
            <a:off x="6374484" y="3937620"/>
            <a:ext cx="2769515" cy="1777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97193"/>
            <a:ext cx="8784976" cy="5400600"/>
          </a:xfrm>
        </p:spPr>
        <p:txBody>
          <a:bodyPr>
            <a:normAutofit fontScale="92500" lnSpcReduction="10000"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</a:t>
            </a:r>
            <a:r>
              <a:rPr lang="ru-RU" dirty="0" smtClean="0"/>
              <a:t>                </a:t>
            </a:r>
          </a:p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технологии и установки для изготовления титановых моноколес с цельными и полыми лопатками с применением ротационной сварки трением по технологии «виртуальной инерции».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И.М.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Иркабаев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АО НИИТ, Уфа,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office-aoniit@ufa-niit.ru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2025г.</a:t>
            </a:r>
            <a:endParaRPr lang="ru-RU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201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108798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НИИТ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ИНСТИТУТ ТЕХНОЛОГИИ И ОРГАНИЗАЦИИ ПРОИЗВОДСТВА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0" y="87823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46671"/>
            <a:ext cx="4349704" cy="10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7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485" y="3937000"/>
            <a:ext cx="2769517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78240"/>
            <a:ext cx="8784976" cy="4619554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60432" y="5289533"/>
            <a:ext cx="504056" cy="304271"/>
          </a:xfrm>
        </p:spPr>
        <p:txBody>
          <a:bodyPr/>
          <a:lstStyle/>
          <a:p>
            <a:fld id="{EA195CCE-FB1A-456B-A990-F80D48866755}" type="slidenum">
              <a:rPr lang="ru-RU" smtClean="0"/>
              <a:t>10</a:t>
            </a:fld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201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278075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87823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103814" y="3129850"/>
            <a:ext cx="26203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Рисунок 7 –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Ротационная сварка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моноколеса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 технологии «виртуальной инерции» –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а), б) -сварка дисковой части и ступицы; в), г) - сварка дисковой части и ступицы с лопаточным кольцом.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Рисунок 7" descr="Оснастка для 1 стадии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90" t="12418" r="32231" b="20677"/>
          <a:stretch>
            <a:fillRect/>
          </a:stretch>
        </p:blipFill>
        <p:spPr bwMode="auto">
          <a:xfrm>
            <a:off x="395536" y="956670"/>
            <a:ext cx="2520279" cy="205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6" descr="Сварка на 1 стади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4" t="13925" r="33855" b="6200"/>
          <a:stretch>
            <a:fillRect/>
          </a:stretch>
        </p:blipFill>
        <p:spPr bwMode="auto">
          <a:xfrm>
            <a:off x="323528" y="3105675"/>
            <a:ext cx="2592288" cy="212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5286907"/>
            <a:ext cx="5724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2" name="Рисунок 21" descr="C:\Users\Irik\Desktop\Люлька\Оснастка для 2 стадии.pn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1" t="16058" r="27138" b="8208"/>
          <a:stretch/>
        </p:blipFill>
        <p:spPr bwMode="auto">
          <a:xfrm>
            <a:off x="5865858" y="953829"/>
            <a:ext cx="3026621" cy="21518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 descr="C:\Users\Irik\Desktop\Люлька\Сварка на 2 стадии.pn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3" t="11602" r="35695" b="6219"/>
          <a:stretch/>
        </p:blipFill>
        <p:spPr bwMode="auto">
          <a:xfrm>
            <a:off x="5868145" y="3105674"/>
            <a:ext cx="3024334" cy="21280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71964" y="1026983"/>
            <a:ext cx="1401557" cy="20270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3375" y="5268447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а),б)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092871" y="5313037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</a:t>
            </a:r>
            <a:r>
              <a:rPr lang="ru-RU" sz="1400" dirty="0" smtClean="0"/>
              <a:t>),</a:t>
            </a:r>
            <a:r>
              <a:rPr lang="ru-RU" sz="1400" dirty="0"/>
              <a:t>г</a:t>
            </a:r>
            <a:r>
              <a:rPr lang="ru-RU" sz="1400" dirty="0" smtClean="0"/>
              <a:t>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14842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484" y="3937000"/>
            <a:ext cx="2769517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78240"/>
            <a:ext cx="8784976" cy="4619554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</a:t>
            </a:r>
          </a:p>
          <a:p>
            <a:pPr algn="r"/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/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Рисунок 9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Предлагаемая основа установки ротационной 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сварки трением -    горизонтальный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пресс ПГКК-400</a:t>
            </a:r>
          </a:p>
          <a:p>
            <a:pPr algn="ctr"/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1400" dirty="0" smtClean="0">
              <a:solidFill>
                <a:srgbClr val="21274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1400" dirty="0" smtClean="0">
                <a:solidFill>
                  <a:srgbClr val="21274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21274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Рисунок 8 </a:t>
            </a:r>
            <a:r>
              <a:rPr lang="ru-RU" sz="1600" dirty="0">
                <a:solidFill>
                  <a:srgbClr val="21274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Сварки моноколеса – сварка дисковой части и ступицы с 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1600" dirty="0" smtClean="0">
                <a:solidFill>
                  <a:srgbClr val="21274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лопаточным </a:t>
            </a:r>
            <a:r>
              <a:rPr lang="ru-RU" sz="1600" dirty="0">
                <a:solidFill>
                  <a:srgbClr val="21274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кольцом: </a:t>
            </a:r>
            <a:r>
              <a:rPr lang="ru-RU" sz="1600" dirty="0" smtClean="0">
                <a:solidFill>
                  <a:srgbClr val="21274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600" dirty="0">
                <a:solidFill>
                  <a:srgbClr val="21274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), б) –  лопаточное кольцо в сборе на установке.</a:t>
            </a:r>
          </a:p>
          <a:p>
            <a:pPr algn="ctr"/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4448" y="5143500"/>
            <a:ext cx="441672" cy="304271"/>
          </a:xfrm>
        </p:spPr>
        <p:txBody>
          <a:bodyPr/>
          <a:lstStyle/>
          <a:p>
            <a:fld id="{EA195CCE-FB1A-456B-A990-F80D48866755}" type="slidenum">
              <a:rPr lang="ru-RU" smtClean="0"/>
              <a:t>11</a:t>
            </a:fld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68" y="103984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182748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-23441" y="84127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598356" y="2559872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597" y="2331076"/>
            <a:ext cx="1196821" cy="67062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Прямоугольник 17"/>
          <p:cNvSpPr/>
          <p:nvPr/>
        </p:nvSpPr>
        <p:spPr>
          <a:xfrm>
            <a:off x="1079416" y="4495410"/>
            <a:ext cx="25740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472781" y="4434974"/>
            <a:ext cx="2901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C:\Users\Irik\Desktop\Схема сварки моноколес\image (2)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2" t="12575" r="8128" b="6611"/>
          <a:stretch/>
        </p:blipFill>
        <p:spPr bwMode="auto">
          <a:xfrm>
            <a:off x="751744" y="841276"/>
            <a:ext cx="2568753" cy="18707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314" y="878240"/>
            <a:ext cx="4618158" cy="234966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2" name="Рисунок 31" descr="C:\Users\Irik\Desktop\Наиль КД\РСТ-400.01.00 Станина\2 стадия до сварки(2) .pn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7" t="33567" r="3245" b="3662"/>
          <a:stretch/>
        </p:blipFill>
        <p:spPr bwMode="auto">
          <a:xfrm>
            <a:off x="751744" y="2748961"/>
            <a:ext cx="2271799" cy="205422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370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485" y="3937000"/>
            <a:ext cx="2769517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7096" y="878240"/>
            <a:ext cx="5599239" cy="4619554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</a:t>
            </a:r>
            <a:r>
              <a:rPr lang="ru-RU" dirty="0" smtClean="0"/>
              <a:t>            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60432" y="5143500"/>
            <a:ext cx="504056" cy="304271"/>
          </a:xfrm>
        </p:spPr>
        <p:txBody>
          <a:bodyPr/>
          <a:lstStyle/>
          <a:p>
            <a:fld id="{EA195CCE-FB1A-456B-A990-F80D48866755}" type="slidenum">
              <a:rPr lang="ru-RU" smtClean="0"/>
              <a:t>12</a:t>
            </a:fld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201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19672" y="258759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84127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52841" y="3037520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841276"/>
            <a:ext cx="5400600" cy="400881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Прямоугольник 7"/>
          <p:cNvSpPr/>
          <p:nvPr/>
        </p:nvSpPr>
        <p:spPr>
          <a:xfrm>
            <a:off x="2449041" y="4869547"/>
            <a:ext cx="49108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Рисунок 10. Схема механической обработки сварного шва после РСТ.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57276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485" y="3937000"/>
            <a:ext cx="2769517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78240"/>
            <a:ext cx="8784976" cy="4619554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</a:t>
            </a:r>
            <a:r>
              <a:rPr lang="ru-RU" dirty="0" smtClean="0"/>
              <a:t>            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201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108798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НИИТ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ИНСТИТУТ ТЕХНОЛОГИИ И ОРГАНИЗАЦИИ ПРОИЗВОДСТВА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87823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52841" y="3037520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9200" y="244188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43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485" y="3937000"/>
            <a:ext cx="2769517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98871"/>
            <a:ext cx="8784976" cy="4798923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Классическая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схема изготовления рабочих колес с замковыми соединениями диска и лопаток часто не позволяют разместить необходимое, по газодинамической эффективности, количество лопаток из-за ограничения, которым является прочность замкового соединения. Такая конструкция рабочего колеса из-за особенностей конструкций имеет много мест концентрации напряжений, что ограничивает ресурс и приводит к утяжелению диска. Кроме того, операция изготовления (протяжка) пазов для замкового соединения весьма дорогостоящая. Это привело к созданию конструкции рабочего колеса вентилятора или турбины, представляющего собой неразъемное соединение лопаток и дисковой части, так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называемое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моноколесо или «блиск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r>
              <a:rPr lang="ru-RU" sz="4800" dirty="0" smtClean="0">
                <a:solidFill>
                  <a:srgbClr val="2B2B2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Производители </a:t>
            </a:r>
            <a:r>
              <a:rPr lang="ru-RU" sz="4800" dirty="0">
                <a:solidFill>
                  <a:srgbClr val="2B2B2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ГТД используют для изготовления моноколес технологию механической обработки из цельной заготовки Данная технология накладывает ограничения на конструкцию блиска: невозможно получение блиска с пустотелыми лопатками и блисков с различными сплавами в области пера лопатки и диска. </a:t>
            </a:r>
            <a:endParaRPr lang="ru-RU" sz="4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Применение 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сварных блисков расширяет круг возможных решений по конструктивному оформлению блисков, однако применение </a:t>
            </a: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способов </a:t>
            </a: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сварки плавлением 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получения соединения лопаток с диском весьма ограничено, так как большинство применяемых материалов для изготовления лопаток и дисков относятся к </a:t>
            </a: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4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свариваемым 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сваркой плавлением или условно свариваемым. Сварка трением (ротационная и линейная) позволяют получать бездефектные сварные соединения одноименных и разноименных сочетаний жаропрочных сплавов.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Расчеты 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технико-экономической эффективности различных технологии, применяемых при изготовлении моноколес осевого компрессора с полыми и цельными лопатками, на основе литературных данных и патентных исследованиях, проведенные АО НИИТ показывают, что </a:t>
            </a:r>
            <a:r>
              <a:rPr lang="ru-RU" sz="4800" spc="-5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оптимальным технологическим процессом </a:t>
            </a:r>
            <a:r>
              <a:rPr lang="ru-RU" sz="4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для изготовления моноколес является РСТ. </a:t>
            </a:r>
            <a:endParaRPr lang="ru-RU" sz="4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Такая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технологическая схема позволит: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1.Повысить точность позиционирования лопаток друг относительно друга и на диске после сварки не только в «замковой области», но и в концевой части пера сваренных лопаток (жестко закрепленные лопатки «блинга» в процессе сварки находятся в неподвижной оснастке).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2.Сохранить имеющуюся технологию изготовления одиночных лопаток.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3.Обеспечить контроль изготовления моноколеса на всех этапах производства.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4.Снизить трудоемкость и материалоемкость изготовления моноколеса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4448" y="5377780"/>
            <a:ext cx="360040" cy="299382"/>
          </a:xfrm>
        </p:spPr>
        <p:txBody>
          <a:bodyPr/>
          <a:lstStyle/>
          <a:p>
            <a:fld id="{EA195CCE-FB1A-456B-A990-F80D48866755}" type="slidenum">
              <a:rPr lang="ru-RU" smtClean="0"/>
              <a:t>2</a:t>
            </a:fld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201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21403" y="258759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-23441" y="698871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52841" y="3037520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8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496" y="4774160"/>
            <a:ext cx="1465506" cy="940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79937"/>
            <a:ext cx="8928992" cy="4887630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</a:t>
            </a:r>
            <a:r>
              <a:rPr lang="ru-RU" dirty="0" smtClean="0"/>
              <a:t>            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4448" y="5305771"/>
            <a:ext cx="432048" cy="289165"/>
          </a:xfrm>
        </p:spPr>
        <p:txBody>
          <a:bodyPr/>
          <a:lstStyle/>
          <a:p>
            <a:fld id="{EA195CCE-FB1A-456B-A990-F80D48866755}" type="slidenum">
              <a:rPr lang="ru-RU" smtClean="0"/>
              <a:t>3</a:t>
            </a:fld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3984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19672" y="205542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-23441" y="746054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52841" y="3037520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30" b="27696"/>
          <a:stretch>
            <a:fillRect/>
          </a:stretch>
        </p:blipFill>
        <p:spPr bwMode="auto">
          <a:xfrm>
            <a:off x="323528" y="2282135"/>
            <a:ext cx="2376113" cy="172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3" t="31458" r="16667" b="16344"/>
          <a:stretch>
            <a:fillRect/>
          </a:stretch>
        </p:blipFill>
        <p:spPr bwMode="auto">
          <a:xfrm>
            <a:off x="5148064" y="2282135"/>
            <a:ext cx="1701285" cy="170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                   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4" name="Рисунок 18" descr="DSC0057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778" y="2282135"/>
            <a:ext cx="2001262" cy="171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70618" y="4388340"/>
            <a:ext cx="8755881" cy="845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0430">
              <a:lnSpc>
                <a:spcPct val="120000"/>
              </a:lnSpc>
              <a:spcAft>
                <a:spcPts val="100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1 – а) «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Блинг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изготовленный, из отдельно изготовленных лопаток, методом диффузионной сварки,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«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блинг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и дисковая часть моноколеса перед РСТ, в) моноколеса после предварительной механической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обработки,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моноколесо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окончательной механической обработки (линия разъема - линия сварного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шва).</a:t>
            </a:r>
          </a:p>
        </p:txBody>
      </p:sp>
      <p:pic>
        <p:nvPicPr>
          <p:cNvPr id="26" name="Рисунок 25" descr="F:\ДОК\РАБОТЫ\Ирик Мигранович\Фото\1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285049"/>
            <a:ext cx="1683757" cy="16794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3703" y="949091"/>
            <a:ext cx="882279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Выполненные опытные работы и исследования показали принципиальную возможность ротационной сварки коаксиально установленного диска из титанового сплава ВТ6 (внутреннее кольцо) и лопаточного «блинга» ВТ8 (внешнее кольцо) по конической поверхности. Полученные сваренные соединения методом ротационной сварки образцы имитаторы моноколеса имеют прочность на уровне прочности основного материала сплава ВТ6. Значения предела прочности лежит в диапазоне 1030…1050 МПа.  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4074393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    а)                                           б)                                      в)                                 г)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8671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181246"/>
            <a:ext cx="1763690" cy="1156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78240"/>
            <a:ext cx="8784976" cy="4619554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</a:t>
            </a:r>
            <a:r>
              <a:rPr lang="ru-RU" dirty="0" smtClean="0"/>
              <a:t>            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4448" y="5143500"/>
            <a:ext cx="288032" cy="304271"/>
          </a:xfrm>
        </p:spPr>
        <p:txBody>
          <a:bodyPr/>
          <a:lstStyle/>
          <a:p>
            <a:fld id="{EA195CCE-FB1A-456B-A990-F80D48866755}" type="slidenum">
              <a:rPr lang="ru-RU" smtClean="0"/>
              <a:t>4</a:t>
            </a:fld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2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05238" y="154963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-2" y="769268"/>
            <a:ext cx="91440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52841" y="3037520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-678851"/>
            <a:ext cx="9144000" cy="595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Достоинством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 является также минимальная подготовка поверхности к свариванию. В процессе сварки размягченные слои металла, вмести с окислами, перемещаются (выдавливаются) к границам свариваемой поверхности (в грат). Короткий цикл процесса сварки (несколько секунд), обеспечивает малую зону теплового воздействия.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286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Основными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недостатками ЛСТ и РСТ являются отсутствие производства в РФ необходимого оборудования и сложность изготовления оборудования (особенно для ЛСТ), обусловленная необходимостью использования высокоточных силовых приводов большой жесткости.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286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По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заказу «ОДК-Авиадвигатель» КТИАМ, филиал «ОДК-НИИД», НИИТ разработали и изготовили установку инерционной сварки трением ПСТИ-400. 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215" algn="l"/>
                <a:tab pos="9906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В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процессе опытной эксплуатации станка ПСТИ-400 выявлены следующие недостатки: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215" algn="l"/>
                <a:tab pos="9906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значительные радиальные биения (&gt;0,1мм) и недостаточная точность осадки;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215" algn="l"/>
                <a:tab pos="9906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большая угловая скорость вращения маховиков в диапазоне 1 резонансной частоты вызывает поломку элементов приводного вала установки;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215" algn="l"/>
                <a:tab pos="9906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невозможность оперативной регулировки частоты вращения вала;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  <a:tabLst>
                <a:tab pos="450215" algn="l"/>
                <a:tab pos="9906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данного технического предложения является устранение указанных недостатков: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215" algn="l"/>
                <a:tab pos="9906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Снижение инерционного момента и создание возможности регулирования частоты вращения приводного вала;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0215" algn="l"/>
                <a:tab pos="9906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Повышение точности базирования заготовок детали в процессе сварки.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  <a:tabLst>
                <a:tab pos="450215" algn="l"/>
                <a:tab pos="9906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решения указанных задач предложена замена инерционного привода от маховика на привод от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гидромотора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который позволяет в широком диапазоне угловую скорость и крутящий момент РСТ (табл.1).  Станок сварки трением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РСТ-400.01.00.000СБ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двухкоординатный, имеет два главных движения. </a:t>
            </a:r>
            <a:endParaRPr lang="ru-RU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8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485" y="3937000"/>
            <a:ext cx="2769517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79936"/>
            <a:ext cx="8784976" cy="4817858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1 -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Характеристики 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гидромоторов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возможных для использования в установках ротационной сварки трением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4448" y="5143500"/>
            <a:ext cx="360040" cy="304271"/>
          </a:xfrm>
        </p:spPr>
        <p:txBody>
          <a:bodyPr/>
          <a:lstStyle/>
          <a:p>
            <a:fld id="{EA195CCE-FB1A-456B-A990-F80D48866755}" type="slidenum">
              <a:rPr lang="ru-RU" smtClean="0"/>
              <a:t>5</a:t>
            </a:fld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2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47664" y="172105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645653"/>
            <a:ext cx="91440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52841" y="3037520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4" y="49312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296896"/>
              </p:ext>
            </p:extLst>
          </p:nvPr>
        </p:nvGraphicFramePr>
        <p:xfrm>
          <a:off x="179511" y="1201316"/>
          <a:ext cx="8784977" cy="4350432"/>
        </p:xfrm>
        <a:graphic>
          <a:graphicData uri="http://schemas.openxmlformats.org/drawingml/2006/table">
            <a:tbl>
              <a:tblPr firstRow="1" firstCol="1" bandRow="1"/>
              <a:tblGrid>
                <a:gridCol w="1224137">
                  <a:extLst>
                    <a:ext uri="{9D8B030D-6E8A-4147-A177-3AD203B41FA5}">
                      <a16:colId xmlns:a16="http://schemas.microsoft.com/office/drawing/2014/main" xmlns="" val="85327829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1766968269"/>
                    </a:ext>
                  </a:extLst>
                </a:gridCol>
                <a:gridCol w="956296">
                  <a:extLst>
                    <a:ext uri="{9D8B030D-6E8A-4147-A177-3AD203B41FA5}">
                      <a16:colId xmlns:a16="http://schemas.microsoft.com/office/drawing/2014/main" xmlns="" val="3300108942"/>
                    </a:ext>
                  </a:extLst>
                </a:gridCol>
                <a:gridCol w="915912">
                  <a:extLst>
                    <a:ext uri="{9D8B030D-6E8A-4147-A177-3AD203B41FA5}">
                      <a16:colId xmlns:a16="http://schemas.microsoft.com/office/drawing/2014/main" xmlns="" val="384160918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77784401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10612033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12910724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16669009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indent="516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Модель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Теоретический объем, 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мл/об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Рабочее давление, МПа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Пиковое давление, МПа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Ном.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крутящий момент, Н*м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момент, Н*м/МПа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Диапазон скоростей, об/мин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Мощность, масса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5517580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INM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7-4300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4298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17100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684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0,2-684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145квт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47557722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IPM12-14000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14389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45757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2287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0,5-75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250Квт, 1800кг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1070013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IPM9-4000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4136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13160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1-150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145Квт, </a:t>
                      </a:r>
                      <a:endParaRPr lang="ru-RU" sz="12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392кг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3847233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А140-140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8800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31,5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35000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145-187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305кг</a:t>
                      </a: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474495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А280-280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17600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31,5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70000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67-89</a:t>
                      </a: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485кг</a:t>
                      </a: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13120456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ITMH 16-2000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2034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6321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79Квт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179кг</a:t>
                      </a: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3500990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IPM9-6300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6322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16096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1-110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145Квт, </a:t>
                      </a:r>
                      <a:endParaRPr lang="ru-RU" sz="12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392кг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75732565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НРС270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4588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20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12926</a:t>
                      </a:r>
                      <a:r>
                        <a:rPr lang="ru-RU" sz="1200" b="1" baseline="-25000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ном</a:t>
                      </a: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/ 1000</a:t>
                      </a:r>
                      <a:r>
                        <a:rPr lang="ru-RU" sz="1200" b="1" baseline="-25000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</a:t>
                      </a: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.-17525</a:t>
                      </a:r>
                      <a:r>
                        <a:rPr lang="ru-RU" sz="1200" b="1" baseline="-25000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мах</a:t>
                      </a: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150- 545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450кг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4320066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НРС325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5326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15046</a:t>
                      </a:r>
                      <a:r>
                        <a:rPr lang="ru-RU" sz="1200" b="1" baseline="-25000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ном</a:t>
                      </a: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 1575</a:t>
                      </a:r>
                      <a:r>
                        <a:rPr lang="ru-RU" sz="1200" b="1" baseline="-25000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мин.</a:t>
                      </a: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-20400</a:t>
                      </a:r>
                      <a:r>
                        <a:rPr lang="ru-RU" sz="1200" b="1" baseline="-25000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мах.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130- 515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460кг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80848014"/>
                  </a:ext>
                </a:extLst>
              </a:tr>
              <a:tr h="240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НМС325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5326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14826</a:t>
                      </a:r>
                      <a:r>
                        <a:rPr lang="ru-RU" sz="1200" b="1" baseline="-25000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ном </a:t>
                      </a: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 5211</a:t>
                      </a:r>
                      <a:r>
                        <a:rPr lang="ru-RU" sz="1200" b="1" baseline="-25000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мин.</a:t>
                      </a: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-20104</a:t>
                      </a:r>
                      <a:r>
                        <a:rPr lang="ru-RU" sz="1200" b="1" baseline="-25000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мах.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744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100- 350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279" marR="26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13131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460кг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0" marR="6570" marT="6570" marB="65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5640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81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89" y="3937000"/>
            <a:ext cx="2957513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78240"/>
            <a:ext cx="8784976" cy="461955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4448" y="5143500"/>
            <a:ext cx="360040" cy="304271"/>
          </a:xfrm>
        </p:spPr>
        <p:txBody>
          <a:bodyPr/>
          <a:lstStyle/>
          <a:p>
            <a:fld id="{EA195CCE-FB1A-456B-A990-F80D48866755}" type="slidenum">
              <a:rPr lang="ru-RU" smtClean="0"/>
              <a:t>6</a:t>
            </a:fld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4401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06116" y="216519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87823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52841" y="3037520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36438"/>
            <a:ext cx="8640960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Система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управления ротационной сваркой трением включает собственно установку сварки трением, содер­жащий объект управления в виде одного- двух и более управляемых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гидромоторов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высоким крутящим моментом и силового гид­роцилиндра, которое создает усилие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Состояние объекта управления опре­деляется микропроцессором и датчиками: оборотов, усилия, перемещения, крутящего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момента.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F:\Циклограмма сварки трением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99998"/>
            <a:ext cx="5616624" cy="265770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1" name="Прямоугольник 10"/>
          <p:cNvSpPr/>
          <p:nvPr/>
        </p:nvSpPr>
        <p:spPr>
          <a:xfrm>
            <a:off x="1344795" y="4365912"/>
            <a:ext cx="7488832" cy="664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– Циклограмма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сварки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26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149824"/>
            <a:ext cx="2149978" cy="156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78240"/>
            <a:ext cx="8784976" cy="3563436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</a:t>
            </a:r>
            <a:r>
              <a:rPr lang="ru-RU" dirty="0" smtClean="0"/>
              <a:t>            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4448" y="5143500"/>
            <a:ext cx="360040" cy="304271"/>
          </a:xfrm>
        </p:spPr>
        <p:txBody>
          <a:bodyPr/>
          <a:lstStyle/>
          <a:p>
            <a:fld id="{EA195CCE-FB1A-456B-A990-F80D48866755}" type="slidenum">
              <a:rPr lang="ru-RU" smtClean="0"/>
              <a:t>7</a:t>
            </a:fld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201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258759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87823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52841" y="3037520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4801716"/>
            <a:ext cx="8788647" cy="8146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– 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-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снастка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использованная для изготовления опытного моноколеса, б) – опытное моноколесо, в) дисковая часть колеса вентилятора с возможностью изготовления из трех частей ротационной сваркой трением на установке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РСТ-400.01.00.000СБ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" y="36611"/>
            <a:ext cx="20233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68" y="2339638"/>
            <a:ext cx="31729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C:\Users\1232\Desktop\Монолит 2017\Фото И.М\DSC0063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9" y="915034"/>
            <a:ext cx="3097672" cy="3094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C:\Users\1232\Desktop\протокол испытаний\Фото 18 09, Павлов\DSC0069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15036"/>
            <a:ext cx="2952328" cy="2191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169" y="968445"/>
            <a:ext cx="2404663" cy="358213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412125" y="4108813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а)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797164" y="3180186"/>
            <a:ext cx="34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б</a:t>
            </a:r>
            <a:r>
              <a:rPr lang="ru-RU" sz="1400" dirty="0" smtClean="0"/>
              <a:t>)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033741" y="4486894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</a:t>
            </a:r>
            <a:r>
              <a:rPr lang="ru-RU" sz="1400" dirty="0" smtClean="0"/>
              <a:t>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8671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485" y="3937000"/>
            <a:ext cx="2769517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915045"/>
            <a:ext cx="8784976" cy="4619554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76456" y="5143500"/>
            <a:ext cx="288032" cy="304271"/>
          </a:xfrm>
        </p:spPr>
        <p:txBody>
          <a:bodyPr/>
          <a:lstStyle/>
          <a:p>
            <a:fld id="{EA195CCE-FB1A-456B-A990-F80D48866755}" type="slidenum">
              <a:rPr lang="ru-RU" smtClean="0"/>
              <a:t>8</a:t>
            </a:fld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201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39125" y="243726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87823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C:\Users\Irik\Desktop\Наиль КД\рст 400 Общий вид, разное\РСТ-00-00-000СБ(1)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15045"/>
            <a:ext cx="6840760" cy="410269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Прямоугольник 17"/>
          <p:cNvSpPr/>
          <p:nvPr/>
        </p:nvSpPr>
        <p:spPr>
          <a:xfrm>
            <a:off x="827584" y="2648712"/>
            <a:ext cx="799288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Ъ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– Установка РСТ-400.01.00.000СБ сварки трением моноколес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использованием технологии «виртуальной инерции».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50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485" y="3937000"/>
            <a:ext cx="2769517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60687"/>
            <a:ext cx="8784976" cy="4619554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76456" y="5143500"/>
            <a:ext cx="288032" cy="304271"/>
          </a:xfrm>
        </p:spPr>
        <p:txBody>
          <a:bodyPr/>
          <a:lstStyle/>
          <a:p>
            <a:fld id="{EA195CCE-FB1A-456B-A990-F80D48866755}" type="slidenum">
              <a:rPr lang="ru-RU" smtClean="0"/>
              <a:t>9</a:t>
            </a:fld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201"/>
            <a:ext cx="576064" cy="54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2" y="341383"/>
            <a:ext cx="4322763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85216" y="287813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АО НИИТ</a:t>
            </a:r>
            <a:endParaRPr 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87823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52841" y="3037520"/>
            <a:ext cx="23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6487" y="4181246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C:\Users\Irik\Desktop\Опытные КД на РСТ400.00.00.000СБ\WhatsApp Image 2025-01-20 at 08.02.30 (2).jpe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73313"/>
            <a:ext cx="8784976" cy="36535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051722" y="2719001"/>
            <a:ext cx="5544613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исунок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6 - Установка РСТ-400.01.00.000СБ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59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1332</TotalTime>
  <Words>1157</Words>
  <Application>Microsoft Office PowerPoint</Application>
  <PresentationFormat>Экран (16:10)</PresentationFormat>
  <Paragraphs>236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Раиля</cp:lastModifiedBy>
  <cp:revision>119</cp:revision>
  <cp:lastPrinted>2016-11-11T05:08:07Z</cp:lastPrinted>
  <dcterms:created xsi:type="dcterms:W3CDTF">2014-11-28T09:21:04Z</dcterms:created>
  <dcterms:modified xsi:type="dcterms:W3CDTF">2025-04-09T04:16:51Z</dcterms:modified>
</cp:coreProperties>
</file>